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72" r:id="rId4"/>
    <p:sldId id="263" r:id="rId5"/>
    <p:sldId id="286" r:id="rId6"/>
    <p:sldId id="293" r:id="rId7"/>
    <p:sldId id="264" r:id="rId8"/>
    <p:sldId id="289" r:id="rId9"/>
    <p:sldId id="294" r:id="rId10"/>
    <p:sldId id="270" r:id="rId11"/>
    <p:sldId id="296" r:id="rId12"/>
    <p:sldId id="271" r:id="rId13"/>
    <p:sldId id="298" r:id="rId14"/>
    <p:sldId id="297" r:id="rId15"/>
    <p:sldId id="258" r:id="rId1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86F"/>
    <a:srgbClr val="1C2A55"/>
    <a:srgbClr val="003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65447"/>
  </p:normalViewPr>
  <p:slideViewPr>
    <p:cSldViewPr snapToGrid="0" snapToObjects="1">
      <p:cViewPr varScale="1">
        <p:scale>
          <a:sx n="82" d="100"/>
          <a:sy n="82" d="100"/>
        </p:scale>
        <p:origin x="2248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4C8A6-079E-4CB8-9E5E-F4592F61C5B1}" type="datetimeFigureOut">
              <a:rPr lang="ru-RU" smtClean="0"/>
              <a:t>19.03.2022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886A7-11EC-4036-96A4-4879314624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358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283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реализации серверной части использовался язык </a:t>
            </a:r>
            <a:r>
              <a:rPr lang="en-US" dirty="0"/>
              <a:t>C#, </a:t>
            </a:r>
            <a:r>
              <a:rPr lang="ru-RU" dirty="0" err="1"/>
              <a:t>фреймворк</a:t>
            </a:r>
            <a:r>
              <a:rPr lang="ru-RU" dirty="0"/>
              <a:t> </a:t>
            </a:r>
            <a:r>
              <a:rPr lang="en-US" dirty="0"/>
              <a:t>ASP .NET Core, ORM Entity Framework </a:t>
            </a:r>
            <a:r>
              <a:rPr lang="ru-RU" dirty="0"/>
              <a:t>и </a:t>
            </a:r>
            <a:r>
              <a:rPr lang="en-US" dirty="0"/>
              <a:t>Dapper</a:t>
            </a:r>
          </a:p>
          <a:p>
            <a:r>
              <a:rPr lang="ru-RU" dirty="0"/>
              <a:t>Клиентская часть веб-приложения реализована на языке </a:t>
            </a:r>
            <a:r>
              <a:rPr lang="en-US" dirty="0"/>
              <a:t>TypeScript </a:t>
            </a:r>
            <a:r>
              <a:rPr lang="ru-RU" dirty="0"/>
              <a:t>и </a:t>
            </a:r>
            <a:r>
              <a:rPr lang="ru-RU" dirty="0" err="1"/>
              <a:t>фреймворке</a:t>
            </a:r>
            <a:r>
              <a:rPr lang="ru-RU" dirty="0"/>
              <a:t> </a:t>
            </a:r>
            <a:r>
              <a:rPr lang="en-US" dirty="0"/>
              <a:t>React, </a:t>
            </a:r>
            <a:r>
              <a:rPr lang="ru-RU" dirty="0"/>
              <a:t>для отображения карты используется </a:t>
            </a:r>
            <a:r>
              <a:rPr lang="en-US" dirty="0"/>
              <a:t>Google Maps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Android </a:t>
            </a:r>
            <a:r>
              <a:rPr lang="ru-RU" dirty="0"/>
              <a:t>приложение реализована </a:t>
            </a:r>
            <a:r>
              <a:rPr lang="en-US" dirty="0"/>
              <a:t>c</a:t>
            </a:r>
            <a:r>
              <a:rPr lang="ru-RU" dirty="0"/>
              <a:t> помощью </a:t>
            </a:r>
            <a:r>
              <a:rPr lang="en-US" dirty="0"/>
              <a:t>Android SDK </a:t>
            </a:r>
            <a:r>
              <a:rPr lang="ru-RU" dirty="0"/>
              <a:t>на языке </a:t>
            </a:r>
            <a:r>
              <a:rPr lang="en-US" dirty="0"/>
              <a:t>Java. </a:t>
            </a:r>
            <a:r>
              <a:rPr lang="ru-RU" dirty="0"/>
              <a:t>В качестве СУБД локальной БД используется </a:t>
            </a:r>
            <a:r>
              <a:rPr lang="en-US" dirty="0"/>
              <a:t>SQLite, </a:t>
            </a:r>
            <a:r>
              <a:rPr lang="ru-RU" dirty="0"/>
              <a:t>для взаимодействия с </a:t>
            </a:r>
            <a:r>
              <a:rPr lang="en-US" dirty="0"/>
              <a:t>API </a:t>
            </a:r>
            <a:r>
              <a:rPr lang="ru-RU" dirty="0"/>
              <a:t>используется </a:t>
            </a:r>
            <a:r>
              <a:rPr lang="ru-RU" dirty="0" err="1"/>
              <a:t>библиотке</a:t>
            </a:r>
            <a:r>
              <a:rPr lang="ru-RU" dirty="0"/>
              <a:t> </a:t>
            </a:r>
            <a:r>
              <a:rPr lang="en-US" dirty="0"/>
              <a:t>Volley</a:t>
            </a:r>
            <a:endParaRPr lang="ru-RU" dirty="0"/>
          </a:p>
          <a:p>
            <a:r>
              <a:rPr lang="ru-RU" dirty="0"/>
              <a:t>В качестве основной БД используется </a:t>
            </a:r>
            <a:r>
              <a:rPr lang="en-US" dirty="0"/>
              <a:t>PostgreSQL</a:t>
            </a:r>
          </a:p>
          <a:p>
            <a:r>
              <a:rPr lang="ru-RU" dirty="0"/>
              <a:t>Авторизация во всех частях системы происходит через </a:t>
            </a:r>
            <a:r>
              <a:rPr lang="ru-RU" dirty="0" err="1"/>
              <a:t>соответсвующий</a:t>
            </a:r>
            <a:r>
              <a:rPr lang="ru-RU" dirty="0"/>
              <a:t> </a:t>
            </a:r>
            <a:r>
              <a:rPr lang="en-US" dirty="0"/>
              <a:t>Firebase</a:t>
            </a:r>
            <a:r>
              <a:rPr lang="ru-RU" dirty="0"/>
              <a:t> сервис</a:t>
            </a:r>
          </a:p>
          <a:p>
            <a:r>
              <a:rPr lang="ru-RU" dirty="0"/>
              <a:t>Режим реального времени, реализующий механизм получения сообщений от сервера без дополнительных запросов со стороны клиента, реализован как в </a:t>
            </a:r>
            <a:r>
              <a:rPr lang="en-US" dirty="0"/>
              <a:t>Android, </a:t>
            </a:r>
            <a:r>
              <a:rPr lang="ru-RU" dirty="0"/>
              <a:t>так и в </a:t>
            </a:r>
            <a:r>
              <a:rPr lang="en-US" dirty="0"/>
              <a:t>web-</a:t>
            </a:r>
            <a:r>
              <a:rPr lang="ru-RU" dirty="0"/>
              <a:t>приложении с помощью библиотеки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ru-RU" dirty="0"/>
              <a:t>Веб-приложение развернуто на удаленном хостинге, мобильное приложение сейчас проходит проверки необходимые для публикации в</a:t>
            </a:r>
            <a:r>
              <a:rPr lang="en-US" dirty="0"/>
              <a:t> Google Play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244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309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412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003F82"/>
                </a:solidFill>
              </a:rPr>
              <a:t>Разработано аппаратно-программное решение, которое предоставляет функционал для мониторинга работы автопарка: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003F82"/>
                </a:solidFill>
              </a:rPr>
              <a:t>От сбора и передачи данных автомобиля </a:t>
            </a:r>
            <a:r>
              <a:rPr lang="ru-RU" dirty="0" err="1">
                <a:solidFill>
                  <a:srgbClr val="003F82"/>
                </a:solidFill>
              </a:rPr>
              <a:t>андроид</a:t>
            </a:r>
            <a:r>
              <a:rPr lang="ru-RU" dirty="0">
                <a:solidFill>
                  <a:srgbClr val="003F82"/>
                </a:solidFill>
              </a:rPr>
              <a:t>-приложением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003F82"/>
                </a:solidFill>
              </a:rPr>
              <a:t>До визуализации и анализа данных в клиентском веб-приложении, управления задачами, элементов </a:t>
            </a:r>
            <a:r>
              <a:rPr lang="en-US" dirty="0">
                <a:solidFill>
                  <a:srgbClr val="003F82"/>
                </a:solidFill>
              </a:rPr>
              <a:t>ERP </a:t>
            </a:r>
            <a:r>
              <a:rPr lang="ru-RU" dirty="0">
                <a:solidFill>
                  <a:srgbClr val="003F82"/>
                </a:solidFill>
              </a:rPr>
              <a:t>системы и другого функционала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srgbClr val="003F8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003F82"/>
                </a:solidFill>
              </a:rPr>
              <a:t>Решение может быть полезно для малого и среднего бизнеса, которому важно иметь контроль над управляемым автопарком, не тратя при этом много денег на установку и обслуживание соответствующего оборудования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srgbClr val="003F82"/>
              </a:solidFill>
            </a:endParaRP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0393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5763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748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Системы</a:t>
            </a:r>
            <a:r>
              <a:rPr lang="ru-RU" baseline="0" dirty="0"/>
              <a:t> мониторинга транспортных средств активно применяются в государственном и коммерческом секторе для управления автопарками</a:t>
            </a:r>
          </a:p>
          <a:p>
            <a:r>
              <a:rPr lang="ru-RU" baseline="0" dirty="0"/>
              <a:t>Такие системы, как правило, предоставляют функционал по онлайн-отслеживанию транспортных средств на карте, сбору статистики и аналитики, фиксирование внештатных ситуаций</a:t>
            </a:r>
            <a:r>
              <a:rPr lang="en-US" baseline="0" dirty="0"/>
              <a:t> (</a:t>
            </a:r>
            <a:r>
              <a:rPr lang="ru-RU" baseline="0" dirty="0"/>
              <a:t>аварий, угона) и т.д.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670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Одним из ключевых определений в работе является порт </a:t>
            </a:r>
            <a:r>
              <a:rPr lang="en-US" dirty="0"/>
              <a:t>OBD-|| - </a:t>
            </a:r>
            <a:r>
              <a:rPr lang="ru-RU" dirty="0"/>
              <a:t>это стандартный разъем расположенный на большинстве автомобилей выпущенных после 96 года, с его помощью можно получать доступ к данным бортового компьютера – системе </a:t>
            </a:r>
            <a:r>
              <a:rPr lang="en-US" dirty="0"/>
              <a:t>On-Board Diagnostics. </a:t>
            </a:r>
            <a:r>
              <a:rPr lang="ru-RU" dirty="0"/>
              <a:t>Для получения этих данных в порт вставляется устройство называемое </a:t>
            </a:r>
            <a:r>
              <a:rPr lang="en-US" dirty="0"/>
              <a:t>OBD </a:t>
            </a:r>
            <a:r>
              <a:rPr lang="ru-RU" dirty="0"/>
              <a:t>трекером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20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Мировой объем рынка систем мониторинга транспортных средств в 2020 году составлял 21.1 миллиард долларов США. Исследование аналитического агентства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[3] прогнозирует рост рынка в среднем на 14% в год в период с 2020 по 2027 год, т.е. за 7 лет по их прогнозам объем мирового рынка увеличиться примерно в 2.5 раза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Российский рынок также активно растет. По оценкам некоммерческого партнерства «ГЛОНАСС», опубликованных в 2020 году [4], российский рынок ИТ-услуг для транспорта растет на 24% в год. Одними из основных драйверов роста являются системы «ГЛОНАСС» и «ПЛАТОН», количество автомобилей, подключенных хотя бы к одной из этих систем, достигло 30% от общего числа автомобилей в РФ в середине 2020 года. </a:t>
            </a: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649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Рассматриваемые аналогичные системы представлены четырьмя наиболее популярными на российском рынке решениями, по данным исследования компании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Omnicomm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 года [5] :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Компания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Gurtam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(система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Wialon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[6])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ТекноКом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(система АвтоГраф [7])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Omnicomm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(система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Omnicomm Online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[8])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СКАУТ (система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Scout Online 365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[9]).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Перечисленные системы покрывают три четверти российского сегмента рынка. 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Функционал данных систем очень во многом схож и ориентируется на лидера рынка – систему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Wialon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основной функционал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Wialon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входит: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Сбор данных о состоянии автомобиля и передача их на сервер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Визуализация местоположения транспортных средств и данных о их передвижениях на карте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Управление объектами транспортных средств и водителей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Управление задачами для водителей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Настраиваемые аналитические отчеты: выполнение задач, превышение скорости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Информационная панель с статистикой по автопарку: графики и числа, отражающие активность автопарка в течение настраиваемого периода времени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33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/>
              <a:t>Все перечисленные системы используют в своей работе </a:t>
            </a:r>
            <a:r>
              <a:rPr lang="en-US" baseline="0" dirty="0"/>
              <a:t>OBD-</a:t>
            </a:r>
            <a:r>
              <a:rPr lang="ru-RU" baseline="0" dirty="0"/>
              <a:t>трекеры с встроенными сим-картами. Трекер подключается к бортовому компьютеру автомобиля через </a:t>
            </a:r>
            <a:r>
              <a:rPr lang="en-US" baseline="0" dirty="0"/>
              <a:t>OBD-2 </a:t>
            </a:r>
            <a:r>
              <a:rPr lang="ru-RU" baseline="0" dirty="0"/>
              <a:t>порт, что позволяет ему получать такие данные как: текущая скорость, обороты и загрузка двигателя, расход топлива и другие, </a:t>
            </a:r>
            <a:r>
              <a:rPr lang="ru-RU" baseline="0" dirty="0" err="1"/>
              <a:t>геокоординаты</a:t>
            </a:r>
            <a:r>
              <a:rPr lang="ru-RU" baseline="0" dirty="0"/>
              <a:t> трекер получает отдельно с помощью технологии</a:t>
            </a:r>
            <a:r>
              <a:rPr lang="en-US" baseline="0" dirty="0"/>
              <a:t> GNSS (GPS </a:t>
            </a:r>
            <a:r>
              <a:rPr lang="ru-RU" baseline="0" dirty="0"/>
              <a:t>или </a:t>
            </a:r>
            <a:r>
              <a:rPr lang="en-US" baseline="0" dirty="0"/>
              <a:t>GLONASS), </a:t>
            </a:r>
            <a:r>
              <a:rPr lang="ru-RU" baseline="0" dirty="0"/>
              <a:t>а затем с помощью мобильной сети от встроенной симки передает эти данные на сервер</a:t>
            </a:r>
            <a:endParaRPr lang="en-US" baseline="0" dirty="0"/>
          </a:p>
          <a:p>
            <a:endParaRPr lang="en-US" baseline="0" dirty="0"/>
          </a:p>
          <a:p>
            <a:r>
              <a:rPr lang="ru-RU" baseline="0" dirty="0"/>
              <a:t>Все перечисленные системы, кроме </a:t>
            </a:r>
            <a:r>
              <a:rPr lang="en-US" baseline="0" dirty="0"/>
              <a:t>Wialon</a:t>
            </a:r>
            <a:r>
              <a:rPr lang="ru-RU" baseline="0" dirty="0"/>
              <a:t>, способны взаимодействовать только с трекерами собственного производства. По данным исследования компании </a:t>
            </a:r>
            <a:r>
              <a:rPr lang="en-US" baseline="0" dirty="0"/>
              <a:t>Omnicomm </a:t>
            </a:r>
            <a:r>
              <a:rPr lang="ru-RU" baseline="0" dirty="0"/>
              <a:t>в 2017 году средняя цена таких приборов составляла почти 6,5 тысяч + несколько тысяч за установку + расходы на связь от встроенной сим карты + обслуживание</a:t>
            </a:r>
            <a:r>
              <a:rPr lang="en-US" baseline="0" dirty="0"/>
              <a:t>. </a:t>
            </a:r>
            <a:r>
              <a:rPr lang="ru-RU" baseline="0" dirty="0"/>
              <a:t>Часто отдельно покупаются и устанавливаются дополнительные датчик, такие как например датчик уровня топлива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618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Ключевым элементом информации о состоянии автомобилей в таких системах – являются данные о его текущем местоположении и передвижениях</a:t>
            </a:r>
          </a:p>
          <a:p>
            <a:r>
              <a:rPr lang="ru-RU" dirty="0"/>
              <a:t>Есть ряд клиентов, которым этих данных было бы достаточно и они не хотели бы переплачивать за оснащение каждого автомобиля </a:t>
            </a:r>
            <a:r>
              <a:rPr lang="ru-RU" dirty="0" err="1"/>
              <a:t>дорогостоящеми</a:t>
            </a:r>
            <a:r>
              <a:rPr lang="ru-RU" dirty="0"/>
              <a:t> трекерами – для таких клиентов этот проект предлагает использовать в качестве передатчика данных широко распространенные среди водителей </a:t>
            </a:r>
            <a:r>
              <a:rPr lang="en-US" dirty="0"/>
              <a:t>Android</a:t>
            </a:r>
            <a:r>
              <a:rPr lang="ru-RU" dirty="0"/>
              <a:t>-устройства</a:t>
            </a:r>
          </a:p>
          <a:p>
            <a:endParaRPr lang="ru-RU" dirty="0"/>
          </a:p>
          <a:p>
            <a:r>
              <a:rPr lang="ru-RU" dirty="0"/>
              <a:t>Но есть и клиенты, которым необходимы дополнительные данные, такие как например расход топлива, скорость автомобиля и другие. Для решения этой задачи этот проект предлагает использовать дешевые </a:t>
            </a:r>
            <a:r>
              <a:rPr lang="en-US" dirty="0"/>
              <a:t>Bluetooth</a:t>
            </a:r>
            <a:r>
              <a:rPr lang="ru-RU" dirty="0"/>
              <a:t> </a:t>
            </a:r>
            <a:r>
              <a:rPr lang="en-US" dirty="0"/>
              <a:t>OBD </a:t>
            </a:r>
            <a:r>
              <a:rPr lang="ru-RU" dirty="0"/>
              <a:t>трекеры, у которых нету </a:t>
            </a:r>
            <a:r>
              <a:rPr lang="ru-RU" dirty="0" err="1"/>
              <a:t>встроеннной</a:t>
            </a:r>
            <a:r>
              <a:rPr lang="ru-RU" dirty="0"/>
              <a:t> сим-карты (а значит и дополнительных расходов на связь), но которые способны отдавать тот же набор данных, что и обычные трекеры по </a:t>
            </a:r>
            <a:r>
              <a:rPr lang="en-US" dirty="0"/>
              <a:t>Bluetooth </a:t>
            </a:r>
            <a:r>
              <a:rPr lang="ru-RU" dirty="0"/>
              <a:t>и стоят при этом в </a:t>
            </a:r>
            <a:r>
              <a:rPr lang="en-US" dirty="0"/>
              <a:t>16</a:t>
            </a:r>
            <a:r>
              <a:rPr lang="ru-RU" dirty="0"/>
              <a:t> раз меньше – в районе </a:t>
            </a:r>
            <a:r>
              <a:rPr lang="en-US" dirty="0"/>
              <a:t>400</a:t>
            </a:r>
            <a:r>
              <a:rPr lang="ru-RU" dirty="0"/>
              <a:t> рублей. Пример такого трекера изображен на слайде справа – маленькая синяя коробка, которая напрямую втыкается в</a:t>
            </a:r>
            <a:r>
              <a:rPr lang="en-US" dirty="0"/>
              <a:t> OBD-2</a:t>
            </a:r>
            <a:r>
              <a:rPr lang="ru-RU" dirty="0"/>
              <a:t> порт автомобиля без всяких проводов</a:t>
            </a:r>
          </a:p>
          <a:p>
            <a:endParaRPr lang="ru-RU" dirty="0"/>
          </a:p>
          <a:p>
            <a:r>
              <a:rPr lang="ru-RU" dirty="0"/>
              <a:t>При этом мобильное приложение, кроме сбора и передачи данных автомобиля, будет также предоставлять функционал для работы водителя с системой. </a:t>
            </a:r>
          </a:p>
          <a:p>
            <a:r>
              <a:rPr lang="ru-RU" dirty="0"/>
              <a:t>Активное развитие мобильных устройств делает этот подход еще более выигрышным: удешевление устройств, их повсеместное использование (например, для оплаты), наличие встроенных сенсоров (камера, видеокамера, гироскоп и другие сенсоры) могут позволить расширять функционал мобильного приложения и количество данных, собираемых с автомобиля. </a:t>
            </a:r>
          </a:p>
          <a:p>
            <a:endParaRPr lang="ru-RU" dirty="0"/>
          </a:p>
          <a:p>
            <a:r>
              <a:rPr lang="ru-RU" dirty="0"/>
              <a:t>Разработанное аппаратно-программное решение будет хорошо подходить для среднего и малого бизнеса, управляющего небольшим автопарком, позволяя ему экономить на покупке, установке и обслуживании </a:t>
            </a:r>
            <a:r>
              <a:rPr lang="en-US" dirty="0"/>
              <a:t>OBD </a:t>
            </a:r>
            <a:r>
              <a:rPr lang="ru-RU" dirty="0"/>
              <a:t>трекеров. В части функциональности система намерена повторять основной функционал популярных мониторинговых систем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872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Функционал сервиса разделен на четыре части.</a:t>
            </a:r>
          </a:p>
          <a:p>
            <a:endParaRPr lang="ru-RU" dirty="0"/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 на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Android-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устройстве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Устройство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находиться в транспортном средстве, используется сотрудником с ролью «Водитель», его главные задачи – получение, запись в локальную базу данных и синхронизация данных автомобиля с Сервисом обработки данных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 есть два режима работы: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«без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OBD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трекера» – в этом режиме основными данными автомобиля являются его местоположение, привязанное к данным о времени и о его водителе; </a:t>
            </a:r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«с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OBD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трекером» –те </a:t>
            </a:r>
            <a:r>
              <a:rPr lang="ru-R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же данные +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данные, полученные с помощью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 OBD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трекера с бортового компьютера автомобиля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 автомобиля, полученные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Android-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приложением, перед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синхронизациеи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с Сервисом обработки данных записываются в локальную базу данных, чтобы избежать потери данных при отсутствии интернет-соединения. </a:t>
            </a:r>
            <a:endParaRPr lang="ru-RU" dirty="0"/>
          </a:p>
          <a:p>
            <a:endParaRPr lang="ru-RU" dirty="0"/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Сервиса обработки данных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Предназначен для приема и записи в БД данных автомобиля, поступающих с мобильных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устройств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Отделен от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основнои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сервернои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части в целях уменьшения нагрузки на нее. </a:t>
            </a:r>
            <a:endParaRPr lang="ru-RU" dirty="0"/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Клиентского веб-приложение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Веб-приложение предназначенное для управление автопарком пользователями с ролями «Оператор» и «Администратор». Оно позволяет отслеживать работу автопарка и управлять ею, назначая на водителей задачи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Сервернои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часть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приложение, управляющее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схемои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 базы данных, предоставляющее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работы с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̆, а также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загрузки изображений 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файловую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систему и получения их из нее 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097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всех типов пользователей доступен функционал по …</a:t>
            </a:r>
          </a:p>
          <a:p>
            <a:br>
              <a:rPr lang="ru-RU" dirty="0"/>
            </a:br>
            <a:r>
              <a:rPr lang="en-US" dirty="0"/>
              <a:t>Android-</a:t>
            </a:r>
            <a:r>
              <a:rPr lang="ru-RU" dirty="0"/>
              <a:t>приложение для водителей предоставляет функционал по …</a:t>
            </a:r>
          </a:p>
          <a:p>
            <a:endParaRPr lang="ru-RU" dirty="0"/>
          </a:p>
          <a:p>
            <a:r>
              <a:rPr lang="ru-RU" dirty="0"/>
              <a:t>Операторы и администраторы системы работают с ней через </a:t>
            </a:r>
            <a:r>
              <a:rPr lang="en-US" dirty="0"/>
              <a:t>web-</a:t>
            </a:r>
            <a:r>
              <a:rPr lang="ru-RU" dirty="0"/>
              <a:t>приложение. </a:t>
            </a:r>
          </a:p>
          <a:p>
            <a:r>
              <a:rPr lang="ru-RU" dirty="0"/>
              <a:t>Операторам приложения доступен функционал по проведению </a:t>
            </a:r>
            <a:r>
              <a:rPr lang="en-US" dirty="0"/>
              <a:t>CRUD </a:t>
            </a:r>
            <a:r>
              <a:rPr lang="ru-RU" dirty="0"/>
              <a:t>операций над задачами водителя…</a:t>
            </a:r>
          </a:p>
          <a:p>
            <a:r>
              <a:rPr lang="ru-RU" dirty="0"/>
              <a:t>Администраторы это операторы с расширенным набором функционала: они также могут изменять сущности пользователей и транспортных средств и настраивать глобальные для компании параметры работы системы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15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3AEEB-4826-48A9-978D-82A7062CEC9C}" type="datetime1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06CBB-0C2E-4043-86FB-865E2CF27DD8}" type="datetime1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EB41E1-A9A5-467B-9467-E4E0B5C5BBA4}" type="datetime1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EBA6F-4977-4186-AD1C-77DA30088699}" type="datetime1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51466-E8D8-49EE-A47D-30C95E4F5074}" type="datetime1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C9964C-C353-4CEB-B68D-D5ADE059FD2A}" type="datetime1">
              <a:rPr lang="en-US" smtClean="0"/>
              <a:t>3/19/22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CA5AA-EFF4-4DD3-BFEF-146D8286586B}" type="datetime1">
              <a:rPr lang="en-US" smtClean="0"/>
              <a:t>3/19/22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40EAA4-BD1C-4364-A8B6-A93D5030CA34}" type="datetime1">
              <a:rPr lang="en-US" smtClean="0"/>
              <a:t>3/19/22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1F734-A65B-4061-B3AA-0C944C3B8012}" type="datetime1">
              <a:rPr lang="en-US" smtClean="0"/>
              <a:t>3/19/22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E93F6-6425-4EF3-82C0-A37C3A7DBDBD}" type="datetime1">
              <a:rPr lang="en-US" smtClean="0"/>
              <a:t>3/19/22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AC7BB-D749-47F0-91D7-85B9D5EBCB9D}" type="datetime1">
              <a:rPr lang="en-US" smtClean="0"/>
              <a:t>3/19/22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F63D08E4-496C-403B-9B08-1E243BAB4A33}" type="datetime1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ru-RU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2.jpeg"/><Relationship Id="rId21" Type="http://schemas.openxmlformats.org/officeDocument/2006/relationships/image" Target="../media/image35.jpeg"/><Relationship Id="rId7" Type="http://schemas.openxmlformats.org/officeDocument/2006/relationships/image" Target="../media/image21.tiff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11" Type="http://schemas.openxmlformats.org/officeDocument/2006/relationships/image" Target="../media/image25.png"/><Relationship Id="rId5" Type="http://schemas.openxmlformats.org/officeDocument/2006/relationships/image" Target="../media/image19.tiff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jpeg"/><Relationship Id="rId9" Type="http://schemas.openxmlformats.org/officeDocument/2006/relationships/image" Target="../media/image23.tiff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youtu.be/vYEBtTtEsDI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4txVzwEXWP0" TargetMode="External"/><Relationship Id="rId5" Type="http://schemas.openxmlformats.org/officeDocument/2006/relationships/hyperlink" Target="https://youtu.be/2JxMwKI8YyI" TargetMode="External"/><Relationship Id="rId4" Type="http://schemas.openxmlformats.org/officeDocument/2006/relationships/hyperlink" Target="https://youtu.be/ZCvslu-jak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373560" y="1919205"/>
            <a:ext cx="8562860" cy="2305954"/>
          </a:xfrm>
        </p:spPr>
        <p:txBody>
          <a:bodyPr/>
          <a:lstStyle/>
          <a:p>
            <a:pPr eaLnBrk="1" hangingPunct="1"/>
            <a:r>
              <a:rPr lang="ru-RU" sz="2800" b="1" dirty="0">
                <a:solidFill>
                  <a:srgbClr val="21386F"/>
                </a:solidFill>
              </a:rPr>
              <a:t>Система мониторинга транспортных средств на базе мобильных устройств</a:t>
            </a:r>
            <a:br>
              <a:rPr lang="en-US" sz="2600" b="1" dirty="0">
                <a:solidFill>
                  <a:srgbClr val="21386F"/>
                </a:solidFill>
              </a:rPr>
            </a:br>
            <a:br>
              <a:rPr lang="en-US" sz="2600" b="1" dirty="0">
                <a:solidFill>
                  <a:srgbClr val="21386F"/>
                </a:solidFill>
              </a:rPr>
            </a:br>
            <a:r>
              <a:rPr lang="en-US" sz="2600" b="1" dirty="0">
                <a:solidFill>
                  <a:schemeClr val="accent4">
                    <a:lumMod val="50000"/>
                  </a:schemeClr>
                </a:solidFill>
              </a:rPr>
              <a:t> Vehicle Monitoring System Based on Mobile Devices</a:t>
            </a:r>
            <a:endParaRPr lang="en-US" sz="2600" b="1" dirty="0">
              <a:solidFill>
                <a:schemeClr val="accent4">
                  <a:lumMod val="50000"/>
                </a:schemeClr>
              </a:solidFill>
              <a:ea typeface="ＭＳ Ｐゴシック"/>
              <a:cs typeface="ＭＳ Ｐゴシック"/>
            </a:endParaRPr>
          </a:p>
        </p:txBody>
      </p:sp>
      <p:sp>
        <p:nvSpPr>
          <p:cNvPr id="13316" name="Subtitle 2"/>
          <p:cNvSpPr txBox="1">
            <a:spLocks/>
          </p:cNvSpPr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2021</a:t>
            </a:r>
          </a:p>
          <a:p>
            <a:pPr algn="ctr">
              <a:spcBef>
                <a:spcPct val="20000"/>
              </a:spcBef>
            </a:pPr>
            <a:r>
              <a:rPr lang="en-US" sz="800" dirty="0" err="1">
                <a:solidFill>
                  <a:schemeClr val="bg1"/>
                </a:solidFill>
              </a:rPr>
              <a:t>www.hse.ru</a:t>
            </a:r>
            <a:r>
              <a:rPr lang="ru-RU" sz="800" dirty="0">
                <a:solidFill>
                  <a:schemeClr val="bg1"/>
                </a:solidFill>
              </a:rPr>
              <a:t> 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380129" y="4137353"/>
            <a:ext cx="6400800" cy="1924051"/>
          </a:xfrm>
        </p:spPr>
        <p:txBody>
          <a:bodyPr/>
          <a:lstStyle/>
          <a:p>
            <a:pPr algn="r" eaLnBrk="1" hangingPunct="1"/>
            <a:r>
              <a:rPr lang="ru-RU" sz="1800" u="sng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Исполнитель:</a:t>
            </a:r>
          </a:p>
          <a:p>
            <a:pPr algn="r" eaLnBrk="1" hangingPunct="1"/>
            <a:r>
              <a:rPr lang="ru-RU" sz="1800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Студент группы БПИ173</a:t>
            </a:r>
          </a:p>
          <a:p>
            <a:pPr algn="r" eaLnBrk="1" hangingPunct="1"/>
            <a:r>
              <a:rPr kumimoji="1" lang="ru-RU" sz="1800" b="1" dirty="0">
                <a:solidFill>
                  <a:schemeClr val="tx2"/>
                </a:solidFill>
                <a:latin typeface="+mj-lt"/>
                <a:cs typeface="+mj-lt"/>
              </a:rPr>
              <a:t>Ройтман Сергей Игоревич</a:t>
            </a:r>
          </a:p>
          <a:p>
            <a:pPr algn="r" eaLnBrk="1" hangingPunct="1"/>
            <a:r>
              <a:rPr kumimoji="1" lang="ru-RU" sz="1800" u="sng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Научный руководитель:</a:t>
            </a:r>
            <a:r>
              <a:rPr kumimoji="1" lang="ru-RU" sz="1800" u="sng" dirty="0">
                <a:solidFill>
                  <a:srgbClr val="000066"/>
                </a:solidFill>
                <a:latin typeface="+mj-lt"/>
                <a:ea typeface="MS PGothic" panose="020B0600070205080204" charset="-128"/>
                <a:cs typeface="+mj-lt"/>
              </a:rPr>
              <a:t> </a:t>
            </a:r>
          </a:p>
          <a:p>
            <a:pPr algn="r" eaLnBrk="1" hangingPunct="1"/>
            <a: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  <a:t>Доцент департамента программной инженерии </a:t>
            </a:r>
            <a:b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</a:br>
            <a: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  <a:t>факультета компьютерных наук</a:t>
            </a:r>
            <a:b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</a:br>
            <a:r>
              <a:rPr kumimoji="1" lang="ru-RU" sz="1800" b="1" dirty="0" err="1">
                <a:solidFill>
                  <a:schemeClr val="tx2"/>
                </a:solidFill>
                <a:latin typeface="+mj-lt"/>
                <a:cs typeface="+mj-lt"/>
              </a:rPr>
              <a:t>Салех</a:t>
            </a:r>
            <a:r>
              <a:rPr kumimoji="1" lang="ru-RU" sz="1800" b="1" dirty="0">
                <a:solidFill>
                  <a:schemeClr val="tx2"/>
                </a:solidFill>
                <a:latin typeface="+mj-lt"/>
                <a:cs typeface="+mj-lt"/>
              </a:rPr>
              <a:t> </a:t>
            </a:r>
            <a:r>
              <a:rPr kumimoji="1" lang="ru-RU" sz="1800" b="1" dirty="0" err="1">
                <a:solidFill>
                  <a:schemeClr val="tx2"/>
                </a:solidFill>
                <a:latin typeface="+mj-lt"/>
                <a:cs typeface="+mj-lt"/>
              </a:rPr>
              <a:t>Хади</a:t>
            </a:r>
            <a:r>
              <a:rPr kumimoji="1" lang="ru-RU" sz="1800" b="1" dirty="0">
                <a:solidFill>
                  <a:schemeClr val="tx2"/>
                </a:solidFill>
                <a:latin typeface="+mj-lt"/>
                <a:cs typeface="+mj-lt"/>
              </a:rPr>
              <a:t> Мухаммед</a:t>
            </a:r>
            <a:endParaRPr kumimoji="1" lang="ru-RU" sz="1800" b="1" dirty="0">
              <a:solidFill>
                <a:schemeClr val="tx2"/>
              </a:solidFill>
              <a:latin typeface="+mj-lt"/>
              <a:ea typeface="MS PGothic" panose="020B0600070205080204" charset="-128"/>
              <a:cs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337310" y="428625"/>
            <a:ext cx="772668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Технологии и инструменты реализации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10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logo-java.jpg" descr="logo-jav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203" y="1665590"/>
            <a:ext cx="952842" cy="1631356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Прямоугольник 28"/>
          <p:cNvSpPr/>
          <p:nvPr/>
        </p:nvSpPr>
        <p:spPr>
          <a:xfrm>
            <a:off x="1180100" y="1304326"/>
            <a:ext cx="16274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Web backend</a:t>
            </a:r>
            <a:endParaRPr lang="ru-RU" sz="2000" b="1" dirty="0"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4060838" y="4654141"/>
            <a:ext cx="5004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БД</a:t>
            </a:r>
            <a:endParaRPr lang="ru-RU" sz="2000" dirty="0">
              <a:latin typeface="+mn-lt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5954065" y="1304326"/>
            <a:ext cx="2275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Android </a:t>
            </a:r>
            <a:r>
              <a:rPr lang="ru-RU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приложение</a:t>
            </a:r>
            <a:endParaRPr lang="ru-RU" dirty="0">
              <a:latin typeface="+mn-lt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302" y="5049800"/>
            <a:ext cx="1415992" cy="1294216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293" y="2952091"/>
            <a:ext cx="1867308" cy="1050361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6293" y="5689657"/>
            <a:ext cx="749737" cy="676520"/>
          </a:xfrm>
          <a:prstGeom prst="rect">
            <a:avLst/>
          </a:prstGeom>
        </p:spPr>
      </p:pic>
      <p:sp>
        <p:nvSpPr>
          <p:cNvPr id="39" name="Прямоугольник 38"/>
          <p:cNvSpPr/>
          <p:nvPr/>
        </p:nvSpPr>
        <p:spPr>
          <a:xfrm>
            <a:off x="1257857" y="4615502"/>
            <a:ext cx="10390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Хостинг</a:t>
            </a:r>
            <a:endParaRPr lang="ru-RU" sz="2000" dirty="0">
              <a:latin typeface="+mn-lt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6139019" y="4962625"/>
            <a:ext cx="27864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Система управления версиями</a:t>
            </a:r>
            <a:endParaRPr lang="ru-RU" sz="2000" dirty="0">
              <a:latin typeface="+mn-lt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3567082" y="1304326"/>
            <a:ext cx="16676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Web frontend</a:t>
            </a:r>
            <a:endParaRPr lang="ru-RU" sz="2000" dirty="0">
              <a:latin typeface="+mn-lt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9846" y="1710183"/>
            <a:ext cx="1627497" cy="1627497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6732" y="2970232"/>
            <a:ext cx="1063265" cy="956939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86A62AD9-056E-534B-B670-2700DAD6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46" y="4173596"/>
            <a:ext cx="2069448" cy="106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Прямоугольник 39">
            <a:extLst>
              <a:ext uri="{FF2B5EF4-FFF2-40B4-BE49-F238E27FC236}">
                <a16:creationId xmlns:a16="http://schemas.microsoft.com/office/drawing/2014/main" id="{E6DA6DA8-CCBC-BB42-B922-E89553F55242}"/>
              </a:ext>
            </a:extLst>
          </p:cNvPr>
          <p:cNvSpPr/>
          <p:nvPr/>
        </p:nvSpPr>
        <p:spPr>
          <a:xfrm>
            <a:off x="6715622" y="4100726"/>
            <a:ext cx="16332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Авторизация</a:t>
            </a:r>
            <a:endParaRPr lang="ru-RU" sz="2000" dirty="0">
              <a:latin typeface="+mn-lt"/>
            </a:endParaRPr>
          </a:p>
        </p:txBody>
      </p:sp>
      <p:pic>
        <p:nvPicPr>
          <p:cNvPr id="1030" name="Picture 6" descr="Signal R in Android |">
            <a:extLst>
              <a:ext uri="{FF2B5EF4-FFF2-40B4-BE49-F238E27FC236}">
                <a16:creationId xmlns:a16="http://schemas.microsoft.com/office/drawing/2014/main" id="{9D4398B9-4B92-344C-8A40-DACF88F26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14" y="5136126"/>
            <a:ext cx="1459281" cy="83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Прямоугольник 29">
            <a:extLst>
              <a:ext uri="{FF2B5EF4-FFF2-40B4-BE49-F238E27FC236}">
                <a16:creationId xmlns:a16="http://schemas.microsoft.com/office/drawing/2014/main" id="{D083C1AA-4D10-614D-8CE2-C81F05D4D412}"/>
              </a:ext>
            </a:extLst>
          </p:cNvPr>
          <p:cNvSpPr/>
          <p:nvPr/>
        </p:nvSpPr>
        <p:spPr>
          <a:xfrm>
            <a:off x="4829216" y="4163228"/>
            <a:ext cx="15341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Режим реального времени</a:t>
            </a:r>
            <a:endParaRPr lang="ru-RU" sz="2000" dirty="0">
              <a:latin typeface="+mn-lt"/>
            </a:endParaRPr>
          </a:p>
        </p:txBody>
      </p:sp>
      <p:pic>
        <p:nvPicPr>
          <p:cNvPr id="46" name="Picture 2" descr="Typescript - Free brands and logotypes icons">
            <a:extLst>
              <a:ext uri="{FF2B5EF4-FFF2-40B4-BE49-F238E27FC236}">
                <a16:creationId xmlns:a16="http://schemas.microsoft.com/office/drawing/2014/main" id="{EDA2F323-BF17-6249-8441-90ADA2A01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111" y="1929137"/>
            <a:ext cx="956939" cy="95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SQLite — Википедия">
            <a:extLst>
              <a:ext uri="{FF2B5EF4-FFF2-40B4-BE49-F238E27FC236}">
                <a16:creationId xmlns:a16="http://schemas.microsoft.com/office/drawing/2014/main" id="{ADBDD30B-46A7-5641-B694-ED904C15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57" y="3245599"/>
            <a:ext cx="1472691" cy="69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97801-B1EC-8449-9DAD-95DAA04800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001" y="5036726"/>
            <a:ext cx="1143000" cy="113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5C1434-9B9A-FE45-9E56-FB625C8459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5182" y="5042623"/>
            <a:ext cx="1206500" cy="1193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2CB3B6-13FE-9C47-9D2B-81E1DF209F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41715" y="4814476"/>
            <a:ext cx="1574800" cy="157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A99ACD-8CA7-0B44-9756-49DF1D0D6E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47954" y="3463315"/>
            <a:ext cx="2070100" cy="1041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698CE3-2749-EB41-86C4-CBA6F67093D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164" y="3032760"/>
            <a:ext cx="1739900" cy="172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9212011-72C1-A940-B9F3-1206E73D2E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91877" y="1812888"/>
            <a:ext cx="1409700" cy="1409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2C7E7D-E339-D046-A3E9-1ADF34FB9A7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8612" y="1723988"/>
            <a:ext cx="1511300" cy="1498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F897C0C-3137-A544-BB28-08B8E96BC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6" t="6622" r="31942" b="16401"/>
          <a:stretch/>
        </p:blipFill>
        <p:spPr bwMode="auto">
          <a:xfrm>
            <a:off x="7485506" y="1677618"/>
            <a:ext cx="1178357" cy="125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260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337310" y="428625"/>
            <a:ext cx="772668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Демонстрация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11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8802ADD-04F1-CF43-9696-BC6C54F0A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90" y="1361658"/>
            <a:ext cx="6812391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000" b="1" dirty="0">
                <a:solidFill>
                  <a:srgbClr val="003F82"/>
                </a:solidFill>
                <a:latin typeface="+mn-lt"/>
              </a:rPr>
              <a:t>Ссылки на демонстрационные видео</a:t>
            </a:r>
            <a:endParaRPr lang="en-US" sz="2000" b="1" dirty="0">
              <a:solidFill>
                <a:srgbClr val="003F82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3F82"/>
                </a:solidFill>
                <a:latin typeface="+mn-lt"/>
              </a:rPr>
              <a:t>English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3F82"/>
                </a:solidFill>
                <a:latin typeface="+mn-lt"/>
              </a:rPr>
              <a:t>Web application – </a:t>
            </a:r>
            <a:r>
              <a:rPr lang="en-US" sz="2000" dirty="0">
                <a:solidFill>
                  <a:srgbClr val="003F82"/>
                </a:solidFill>
                <a:latin typeface="+mn-lt"/>
                <a:hlinkClick r:id="rId4"/>
              </a:rPr>
              <a:t>https://youtu.be/ZCvslu-jak0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3F82"/>
                </a:solidFill>
                <a:latin typeface="+mn-lt"/>
              </a:rPr>
              <a:t>Android application – </a:t>
            </a:r>
            <a:r>
              <a:rPr lang="en-US" sz="2000" dirty="0">
                <a:solidFill>
                  <a:srgbClr val="003F82"/>
                </a:solidFill>
                <a:latin typeface="+mn-lt"/>
                <a:hlinkClick r:id="rId5"/>
              </a:rPr>
              <a:t>https://youtu.be/2JxMwKI8YyI</a:t>
            </a:r>
            <a:endParaRPr lang="en-US" sz="2000" dirty="0">
              <a:solidFill>
                <a:srgbClr val="003F82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3F82"/>
                </a:solidFill>
                <a:latin typeface="+mn-lt"/>
              </a:rPr>
              <a:t>Russian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3F82"/>
                </a:solidFill>
                <a:latin typeface="+mn-lt"/>
              </a:rPr>
              <a:t>Web application – </a:t>
            </a:r>
            <a:r>
              <a:rPr lang="en-US" sz="2000" dirty="0">
                <a:solidFill>
                  <a:srgbClr val="003F82"/>
                </a:solidFill>
                <a:latin typeface="+mn-lt"/>
                <a:hlinkClick r:id="rId6"/>
              </a:rPr>
              <a:t>https://youtu.be/4txVzwEXWP0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3F82"/>
                </a:solidFill>
                <a:latin typeface="+mn-lt"/>
              </a:rPr>
              <a:t>Android application – </a:t>
            </a:r>
            <a:r>
              <a:rPr lang="en-US" sz="2000" dirty="0">
                <a:solidFill>
                  <a:srgbClr val="003F82"/>
                </a:solidFill>
                <a:latin typeface="+mn-lt"/>
                <a:hlinkClick r:id="rId7"/>
              </a:rPr>
              <a:t>https://youtu.be/vYEBtTtEsDI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453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4056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Дальнейшее развитие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Myriad Pro"/>
              </a:rPr>
              <a:t>фото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12</a:t>
            </a:fld>
            <a:endParaRPr lang="en-US" sz="1600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28455" y="634533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64DC6-902A-D449-957E-962FEA0D0C80}"/>
              </a:ext>
            </a:extLst>
          </p:cNvPr>
          <p:cNvSpPr txBox="1"/>
          <p:nvPr/>
        </p:nvSpPr>
        <p:spPr>
          <a:xfrm>
            <a:off x="169008" y="1351062"/>
            <a:ext cx="88059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3F82"/>
                </a:solidFill>
              </a:rPr>
              <a:t>Мобильное приложение: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Система навигации, использующая маршруты заданий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Предупреждения о превышении скорости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Интеграция с дополнительными сенсорами, установленными на автомобиле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Сохранение чеков с заправок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F82"/>
                </a:solidFill>
              </a:rPr>
              <a:t>iOS </a:t>
            </a:r>
            <a:r>
              <a:rPr lang="ru-RU" dirty="0">
                <a:solidFill>
                  <a:srgbClr val="003F82"/>
                </a:solidFill>
              </a:rPr>
              <a:t>приложение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3F82"/>
                </a:solidFill>
              </a:rPr>
              <a:t>Web </a:t>
            </a:r>
            <a:r>
              <a:rPr lang="ru-RU" b="1" dirty="0">
                <a:solidFill>
                  <a:srgbClr val="003F82"/>
                </a:solidFill>
              </a:rPr>
              <a:t>приложение: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Прокладывание маршрутов для заданий, вычисление отклонений водителей от заданного маршрута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Расширение </a:t>
            </a:r>
            <a:r>
              <a:rPr lang="en-US" dirty="0">
                <a:solidFill>
                  <a:srgbClr val="003F82"/>
                </a:solidFill>
              </a:rPr>
              <a:t>ERP </a:t>
            </a:r>
            <a:r>
              <a:rPr lang="ru-RU" dirty="0">
                <a:solidFill>
                  <a:srgbClr val="003F82"/>
                </a:solidFill>
              </a:rPr>
              <a:t>функционала: зарплаты, графики работы и т.д.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Интеграция с сторонними </a:t>
            </a:r>
            <a:r>
              <a:rPr lang="en-US" dirty="0">
                <a:solidFill>
                  <a:srgbClr val="003F82"/>
                </a:solidFill>
              </a:rPr>
              <a:t>ERP </a:t>
            </a:r>
            <a:r>
              <a:rPr lang="ru-RU" dirty="0">
                <a:solidFill>
                  <a:srgbClr val="003F82"/>
                </a:solidFill>
              </a:rPr>
              <a:t>системами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Настраиваемая система отчетов и уведомлений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Аналитическая панель с графиками и диаграммами для визуализации общих показателей автопарка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Планирование тех. обслуживание автомобилей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891451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4056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Заключение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Myriad Pro"/>
              </a:rPr>
              <a:t>фото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13</a:t>
            </a:fld>
            <a:endParaRPr lang="en-US" sz="1600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28455" y="634533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A02B1D-8B8C-564B-BEE9-6FAA85CE8FEF}"/>
              </a:ext>
            </a:extLst>
          </p:cNvPr>
          <p:cNvSpPr txBox="1"/>
          <p:nvPr/>
        </p:nvSpPr>
        <p:spPr>
          <a:xfrm>
            <a:off x="169008" y="1500833"/>
            <a:ext cx="88059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003F82"/>
                </a:solidFill>
              </a:rPr>
              <a:t>Основные результаты работы: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Проведен анализ существующих систем мониторинга транспортных средств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Выявлена функциональность, которую необходимо реализовать для конкурентоспособности системы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Спроектирована высокоуровневая архитектура системы и архитектура каждой ее части по отдельности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Спроектирована схема базы данных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Разработано </a:t>
            </a:r>
            <a:r>
              <a:rPr lang="en-GB" dirty="0">
                <a:solidFill>
                  <a:srgbClr val="003F82"/>
                </a:solidFill>
              </a:rPr>
              <a:t>Android-</a:t>
            </a:r>
            <a:r>
              <a:rPr lang="ru-RU" dirty="0">
                <a:solidFill>
                  <a:srgbClr val="003F82"/>
                </a:solidFill>
              </a:rPr>
              <a:t>приложение, предназначенное для сбора данных</a:t>
            </a:r>
            <a:r>
              <a:rPr lang="en-US" dirty="0">
                <a:solidFill>
                  <a:srgbClr val="003F82"/>
                </a:solidFill>
              </a:rPr>
              <a:t> </a:t>
            </a:r>
            <a:r>
              <a:rPr lang="ru-RU" dirty="0">
                <a:solidFill>
                  <a:srgbClr val="003F82"/>
                </a:solidFill>
              </a:rPr>
              <a:t>автомобиля, передачи их на сервер и покрывающее функциональные потребности водителей транспортных средств, способное работать в двух режимах: как без </a:t>
            </a:r>
            <a:r>
              <a:rPr lang="en-GB" dirty="0">
                <a:solidFill>
                  <a:srgbClr val="003F82"/>
                </a:solidFill>
              </a:rPr>
              <a:t>OBD </a:t>
            </a:r>
            <a:r>
              <a:rPr lang="ru-RU" dirty="0">
                <a:solidFill>
                  <a:srgbClr val="003F82"/>
                </a:solidFill>
              </a:rPr>
              <a:t>трекера, так и с </a:t>
            </a:r>
            <a:r>
              <a:rPr lang="en-GB" dirty="0">
                <a:solidFill>
                  <a:srgbClr val="003F82"/>
                </a:solidFill>
              </a:rPr>
              <a:t>OBD </a:t>
            </a:r>
            <a:r>
              <a:rPr lang="ru-RU" dirty="0">
                <a:solidFill>
                  <a:srgbClr val="003F82"/>
                </a:solidFill>
              </a:rPr>
              <a:t>трекером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Разработано клиентское веб-приложение для анализа работы автопарка и управления им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Разработана серверная часть, предоставляющая </a:t>
            </a:r>
            <a:r>
              <a:rPr lang="en-GB" dirty="0">
                <a:solidFill>
                  <a:srgbClr val="003F82"/>
                </a:solidFill>
              </a:rPr>
              <a:t>API </a:t>
            </a:r>
            <a:r>
              <a:rPr lang="ru-RU" dirty="0">
                <a:solidFill>
                  <a:srgbClr val="003F82"/>
                </a:solidFill>
              </a:rPr>
              <a:t>для работы </a:t>
            </a:r>
            <a:r>
              <a:rPr lang="en-GB" dirty="0">
                <a:solidFill>
                  <a:srgbClr val="003F82"/>
                </a:solidFill>
              </a:rPr>
              <a:t>Android- </a:t>
            </a:r>
            <a:r>
              <a:rPr lang="ru-RU" dirty="0">
                <a:solidFill>
                  <a:srgbClr val="003F82"/>
                </a:solidFill>
              </a:rPr>
              <a:t>приложение и клиентского веб-приложения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Проведено тестирование и отладка разработанной системы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Разработана техническая документация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rgbClr val="003F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984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4056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Список использованных источников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Myriad Pro"/>
              </a:rPr>
              <a:t>фото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14</a:t>
            </a:fld>
            <a:endParaRPr lang="en-US" sz="1600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28455" y="634533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7794" y="1347897"/>
            <a:ext cx="888841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Мониторинг транспорта и навигация (рынок России) [Электронный ресурс] / Режим доступа: </a:t>
            </a:r>
            <a:r>
              <a:rPr lang="ru-RU" sz="1400" dirty="0" err="1">
                <a:solidFill>
                  <a:schemeClr val="tx2"/>
                </a:solidFill>
                <a:latin typeface="+mn-lt"/>
                <a:ea typeface="Calibri" charset="0"/>
              </a:rPr>
              <a:t>https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shorturl.at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hBFOR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Vehicle Tracking Systems Market Size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www.grandviewresearch.com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/industry-analysis/vehicle-tracking-systems-market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Vehicle Tracking Systems Market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www.alliedmarketresearch.com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/vehicle-tracking-system-market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Vehicle Tracking Device Market Statistics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www.gminsights.com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/industry-analysis/vehicle-tracking-market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8-е ежегодное исследование рынка мониторинга транспорта РФ. [Электронный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gurtam.com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/docs/Omnicomm_Navitoring_2018.pdf,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обращения: 17.11.20)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Wialon.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gurtam.com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ru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wialon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17.11.20)АвтоГраф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www.tk-nav.ru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/sys-mon-ag/sys-mon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АвтоГраф. [Электронный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glonassgps.com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17.11.20)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Omnicomm.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www.omnicomm.ru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17.11.20)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СКАУТ 365. [Электронный ресурс] / Режим доступа: 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https://scout-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gps.ru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Calibri" charset="0"/>
              </a:rPr>
              <a:t>programmnoe-obespechenie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Calibri" charset="0"/>
              </a:rPr>
              <a:t>/scout365/,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17.11.20)</a:t>
            </a: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OBD-|| Bluetooth adapter [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GB" sz="1400" dirty="0" err="1">
                <a:solidFill>
                  <a:schemeClr val="tx2"/>
                </a:solidFill>
                <a:latin typeface="+mn-lt"/>
                <a:ea typeface="Calibri" charset="0"/>
              </a:rPr>
              <a:t>market.yandex.ru</a:t>
            </a: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GB" sz="1400" dirty="0" err="1">
                <a:solidFill>
                  <a:schemeClr val="tx2"/>
                </a:solidFill>
                <a:latin typeface="+mn-lt"/>
                <a:ea typeface="Calibri" charset="0"/>
              </a:rPr>
              <a:t>search?text</a:t>
            </a: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=obd%202%20%20bluetooth&amp;cpa=0&amp;cvredirect=2&amp;how=</a:t>
            </a:r>
            <a:r>
              <a:rPr lang="en-GB" sz="1400" dirty="0" err="1">
                <a:solidFill>
                  <a:schemeClr val="tx2"/>
                </a:solidFill>
                <a:latin typeface="+mn-lt"/>
                <a:ea typeface="Calibri" charset="0"/>
              </a:rPr>
              <a:t>aprice&amp;onstock</a:t>
            </a:r>
            <a:r>
              <a:rPr lang="en-GB" sz="1400" dirty="0">
                <a:solidFill>
                  <a:schemeClr val="tx2"/>
                </a:solidFill>
                <a:latin typeface="+mn-lt"/>
                <a:ea typeface="Calibri" charset="0"/>
              </a:rPr>
              <a:t>=0&amp;local-offers-first=0, </a:t>
            </a:r>
            <a:r>
              <a:rPr lang="ru-RU" sz="14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22.04.21)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endParaRPr lang="en-US" sz="1400" dirty="0">
              <a:solidFill>
                <a:schemeClr val="tx2"/>
              </a:solidFill>
              <a:latin typeface="+mn-lt"/>
              <a:ea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525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 bwMode="auto">
          <a:xfrm>
            <a:off x="0" y="4544244"/>
            <a:ext cx="9143999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chemeClr val="tx2"/>
                </a:solidFill>
                <a:ea typeface="MS PGothic" panose="020B0600070205080204" charset="-128"/>
                <a:cs typeface="MS PGothic" panose="020B0600070205080204" charset="-128"/>
              </a:rPr>
              <a:t>Ройтман Сергей Игоревич</a:t>
            </a:r>
            <a:endParaRPr lang="en-US" sz="1600" dirty="0">
              <a:solidFill>
                <a:schemeClr val="tx2"/>
              </a:solidFill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siroytman@edu.hse.ru</a:t>
            </a:r>
            <a:endParaRPr lang="en-US" sz="1600" dirty="0">
              <a:solidFill>
                <a:schemeClr val="tx2"/>
              </a:solidFill>
              <a:ea typeface="MS PGothic" panose="020B0600070205080204" charset="-128"/>
              <a:cs typeface="MS PGothic" panose="020B0600070205080204" charset="-128"/>
            </a:endParaRPr>
          </a:p>
          <a:p>
            <a:endParaRPr lang="en-US" sz="1200" dirty="0">
              <a:solidFill>
                <a:srgbClr val="003F82"/>
              </a:solidFill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ru-RU" sz="1200" dirty="0">
                <a:solidFill>
                  <a:srgbClr val="003F82"/>
                </a:solidFill>
                <a:ea typeface="MS PGothic" panose="020B0600070205080204" charset="-128"/>
                <a:cs typeface="MS PGothic" panose="020B0600070205080204" charset="-128"/>
              </a:rPr>
              <a:t>Москва - 20</a:t>
            </a:r>
            <a:r>
              <a:rPr lang="en-US" sz="1200" dirty="0">
                <a:solidFill>
                  <a:srgbClr val="003F82"/>
                </a:solidFill>
                <a:ea typeface="MS PGothic" panose="020B0600070205080204" charset="-128"/>
                <a:cs typeface="MS PGothic" panose="020B0600070205080204" charset="-128"/>
              </a:rPr>
              <a:t>2</a:t>
            </a:r>
            <a:r>
              <a:rPr lang="ru-RU" sz="1200" dirty="0">
                <a:solidFill>
                  <a:srgbClr val="003F82"/>
                </a:solidFill>
                <a:ea typeface="MS PGothic" panose="020B0600070205080204" charset="-128"/>
                <a:cs typeface="MS PGothic" panose="020B0600070205080204" charset="-128"/>
              </a:rPr>
              <a:t>1</a:t>
            </a:r>
            <a:endParaRPr lang="en-US" altLang="ru-RU" sz="1200" dirty="0">
              <a:solidFill>
                <a:srgbClr val="003F82"/>
              </a:solidFill>
              <a:ea typeface="MS PGothic" panose="020B0600070205080204" charset="-128"/>
              <a:cs typeface="MS PGothic" panose="020B060007020508020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Описание предметной области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8455" y="1600999"/>
            <a:ext cx="3994494" cy="298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3F82"/>
              </a:solidFill>
              <a:latin typeface="+mn-lt"/>
            </a:endParaRPr>
          </a:p>
          <a:p>
            <a:r>
              <a:rPr lang="ru-RU" sz="2400" b="1" dirty="0">
                <a:solidFill>
                  <a:srgbClr val="003F82"/>
                </a:solidFill>
                <a:latin typeface="+mn-lt"/>
              </a:rPr>
              <a:t>Применение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Общественный транспорт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Доставка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Такси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Строительная техника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+mn-lt"/>
              </a:rPr>
              <a:t>Мусоровозы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mr-IN" sz="2400" dirty="0">
                <a:solidFill>
                  <a:srgbClr val="003F82"/>
                </a:solidFill>
                <a:latin typeface="+mn-lt"/>
              </a:rPr>
              <a:t>…</a:t>
            </a: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2</a:t>
            </a:fld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97438" y="1339389"/>
            <a:ext cx="8444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3F82"/>
                </a:solidFill>
                <a:latin typeface="+mj-lt"/>
              </a:rPr>
              <a:t>Системы мониторинга транспортных средств</a:t>
            </a:r>
            <a:endParaRPr lang="ru-RU" sz="2800" dirty="0">
              <a:solidFill>
                <a:srgbClr val="003F82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35F10-B0D9-0444-AB57-80E1003BB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847" y="1579658"/>
            <a:ext cx="5664200" cy="5130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Основные понятия и определения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3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744213"/>
              </p:ext>
            </p:extLst>
          </p:nvPr>
        </p:nvGraphicFramePr>
        <p:xfrm>
          <a:off x="88367" y="1283918"/>
          <a:ext cx="9027178" cy="50785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068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  <a:ea typeface="Calibri" charset="0"/>
                        </a:rPr>
                        <a:t>Термин (рус.)</a:t>
                      </a: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</a:rPr>
                        <a:t>Термин (англ.)</a:t>
                      </a:r>
                      <a:endParaRPr lang="ru-RU" sz="1100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  <a:latin typeface="+mn-lt"/>
                        </a:rPr>
                        <a:t>Определение</a:t>
                      </a:r>
                      <a:endParaRPr lang="ru-RU" sz="1100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503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dirty="0">
                          <a:effectLst/>
                          <a:latin typeface="+mn-lt"/>
                        </a:rPr>
                        <a:t>ГНСС</a:t>
                      </a:r>
                      <a:endParaRPr lang="ru-RU" sz="1700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</a:rPr>
                        <a:t>GNSS</a:t>
                      </a:r>
                      <a:endParaRPr lang="ru-RU" sz="1700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Спутниковая система навигации (англ. 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 Navigation Satellite System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— система, предназначенная для определения местоположения (географических координат) наземных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объектов</a:t>
                      </a:r>
                      <a:r>
                        <a:rPr lang="en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Примеры спутниковых систем: 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GPS, GLONASS</a:t>
                      </a:r>
                      <a:endParaRPr lang="ru-RU" sz="1700" dirty="0">
                        <a:effectLst/>
                        <a:latin typeface="+mn-lt"/>
                      </a:endParaRPr>
                    </a:p>
                  </a:txBody>
                  <a:tcPr marL="54000" marR="54661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5155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</a:rPr>
                        <a:t>OBD-</a:t>
                      </a:r>
                      <a:r>
                        <a:rPr lang="en-US" sz="1700" b="1" dirty="0">
                          <a:effectLst/>
                          <a:latin typeface="+mn-lt"/>
                          <a:ea typeface="Calibri" charset="0"/>
                        </a:rPr>
                        <a:t>|| </a:t>
                      </a:r>
                      <a:r>
                        <a:rPr lang="ru-RU" sz="1700" b="1" dirty="0">
                          <a:effectLst/>
                          <a:latin typeface="+mn-lt"/>
                          <a:ea typeface="Calibri" charset="0"/>
                        </a:rPr>
                        <a:t>порт</a:t>
                      </a: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</a:rPr>
                        <a:t>OBD-</a:t>
                      </a:r>
                      <a:r>
                        <a:rPr lang="en-US" sz="1700" b="0" dirty="0">
                          <a:effectLst/>
                          <a:latin typeface="+mn-lt"/>
                          <a:ea typeface="Calibri" charset="0"/>
                        </a:rPr>
                        <a:t>||</a:t>
                      </a:r>
                      <a:r>
                        <a:rPr lang="en-US" sz="1700" b="1" dirty="0">
                          <a:effectLst/>
                          <a:latin typeface="+mn-lt"/>
                          <a:ea typeface="Calibri" charset="0"/>
                        </a:rPr>
                        <a:t> </a:t>
                      </a:r>
                      <a:r>
                        <a:rPr lang="en-US" sz="1700" b="0" dirty="0">
                          <a:effectLst/>
                          <a:latin typeface="+mn-lt"/>
                          <a:ea typeface="Calibri" charset="0"/>
                        </a:rPr>
                        <a:t>port</a:t>
                      </a:r>
                      <a:endParaRPr lang="ru-RU" sz="1700" b="1" dirty="0">
                        <a:effectLst/>
                        <a:latin typeface="+mn-lt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16-пиновый порт, позволяющий подключиться к системе 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 </a:t>
                      </a:r>
                      <a:r>
                        <a:rPr lang="en-US" sz="17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Diagnostict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ru-RU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||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установленной на бортовом компьютере практически всех автомобилей, выпущенных после 1996 года, для получения данных о состоянии автомобиля.</a:t>
                      </a:r>
                      <a:r>
                        <a:rPr lang="en-RU" sz="1700" dirty="0">
                          <a:effectLst/>
                          <a:latin typeface="+mn-lt"/>
                        </a:rPr>
                        <a:t> </a:t>
                      </a:r>
                      <a:endParaRPr lang="ru-RU" sz="1700" dirty="0">
                        <a:effectLst/>
                        <a:latin typeface="+mn-lt"/>
                      </a:endParaRPr>
                    </a:p>
                  </a:txBody>
                  <a:tcPr marL="54000" marR="54661" marT="0" marB="0"/>
                </a:tc>
                <a:extLst>
                  <a:ext uri="{0D108BD9-81ED-4DB2-BD59-A6C34878D82A}">
                    <a16:rowId xmlns:a16="http://schemas.microsoft.com/office/drawing/2014/main" val="3438979906"/>
                  </a:ext>
                </a:extLst>
              </a:tr>
              <a:tr h="1717691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Автомобильный трекер</a:t>
                      </a: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,</a:t>
                      </a:r>
                      <a:r>
                        <a:rPr lang="ru-RU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OBD </a:t>
                      </a:r>
                      <a:r>
                        <a:rPr lang="ru-RU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трекер, трекер, терминал</a:t>
                      </a:r>
                      <a:endParaRPr lang="en-US" sz="1700" dirty="0">
                        <a:effectLst/>
                        <a:latin typeface="+mn-lt"/>
                        <a:ea typeface="Calibri" charset="0"/>
                        <a:cs typeface="Calibri" charset="0"/>
                      </a:endParaRPr>
                    </a:p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endParaRPr lang="ru-RU" sz="1700" dirty="0">
                        <a:effectLst/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Vehicle </a:t>
                      </a:r>
                      <a:r>
                        <a:rPr lang="en-US" sz="1700" baseline="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t</a:t>
                      </a: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racker, OBD tracker, tracker,</a:t>
                      </a:r>
                    </a:p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  <a:ea typeface="Calibri" charset="0"/>
                          <a:cs typeface="Calibri" charset="0"/>
                        </a:rPr>
                        <a:t>terminal</a:t>
                      </a:r>
                      <a:endParaRPr lang="ru-RU" sz="1700" dirty="0">
                        <a:effectLst/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Устройство приёма-передачи данных для спутникового контроля автомобилей, использующее спутниковую систему навигации для точного определения местонахождения объекта и </a:t>
                      </a:r>
                      <a:r>
                        <a:rPr lang="en-US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OBD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ru-RU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||</a:t>
                      </a:r>
                      <a:r>
                        <a:rPr lang="ru-RU" sz="17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7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порт для получения данных о состоянии автомобиля с бортового компьютера.</a:t>
                      </a:r>
                      <a:r>
                        <a:rPr lang="en-RU" sz="1700" dirty="0">
                          <a:effectLst/>
                          <a:latin typeface="+mn-lt"/>
                        </a:rPr>
                        <a:t> </a:t>
                      </a:r>
                      <a:endParaRPr lang="ru-RU" sz="1700" dirty="0">
                        <a:effectLst/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3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Актуальность темы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4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107949" y="1388197"/>
            <a:ext cx="85788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003F82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22173" y="5165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28455" y="3947071"/>
            <a:ext cx="4427936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НП «ГЛОНАСС»: российский рынок растет на 24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%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 в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«</a:t>
            </a:r>
            <a:r>
              <a:rPr lang="en-US" sz="2000" dirty="0" err="1">
                <a:solidFill>
                  <a:srgbClr val="003F82"/>
                </a:solidFill>
                <a:latin typeface="+mn-lt"/>
              </a:rPr>
              <a:t>GrandViewSearch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»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: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среднемировые темпы роста составят 14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%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с 2020 по 2027 год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52751-F9B5-D242-954C-F9841F86C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1707915"/>
            <a:ext cx="5003800" cy="467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81ECC-3171-874C-B4D9-007F0D4CE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02" y="1389063"/>
            <a:ext cx="51562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61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89B89DC-8FDE-A745-B942-094C601F4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4" y="2016919"/>
            <a:ext cx="6498595" cy="3608976"/>
          </a:xfrm>
          <a:prstGeom prst="rect">
            <a:avLst/>
          </a:prstGeom>
        </p:spPr>
      </p:pic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Существующие решения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08087" y="1587192"/>
            <a:ext cx="85788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br>
              <a:rPr lang="ru-RU" sz="2400" dirty="0">
                <a:latin typeface="+mn-lt"/>
              </a:rPr>
            </a:b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5</a:t>
            </a:fld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E14949-D184-D843-A168-1375D7030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681" y="5118760"/>
            <a:ext cx="1435100" cy="1435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581BD5-1F25-1841-A753-C06EA0230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562" y="3634209"/>
            <a:ext cx="1574800" cy="1549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229227-243E-1745-A11A-58FA82508B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2007262"/>
            <a:ext cx="1574800" cy="160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45E513-4E84-674F-A47B-662975890E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5881" y="1349695"/>
            <a:ext cx="22987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2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Существующие решения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08087" y="1587192"/>
            <a:ext cx="85788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br>
              <a:rPr lang="ru-RU" sz="2400" dirty="0">
                <a:latin typeface="+mn-lt"/>
              </a:rPr>
            </a:b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6</a:t>
            </a:fld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6EF61-AB99-2D42-85AE-BC7A42BFC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5" y="1954444"/>
            <a:ext cx="4711700" cy="267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9A6CC-30C6-F34E-9ACB-ECE37BBBD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200" y="2220425"/>
            <a:ext cx="48260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2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Цель и задачи работы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09290" y="1192427"/>
            <a:ext cx="7323117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000" b="1" dirty="0">
                <a:solidFill>
                  <a:srgbClr val="003F82"/>
                </a:solidFill>
                <a:latin typeface="+mn-lt"/>
              </a:rPr>
              <a:t>Цель работы</a:t>
            </a:r>
            <a:endParaRPr lang="en-US" sz="2000" b="1" dirty="0">
              <a:solidFill>
                <a:srgbClr val="003F82"/>
              </a:solidFill>
              <a:latin typeface="+mn-lt"/>
            </a:endParaRPr>
          </a:p>
          <a:p>
            <a:r>
              <a:rPr lang="ru-RU" sz="2000" dirty="0">
                <a:solidFill>
                  <a:srgbClr val="003F82"/>
                </a:solidFill>
                <a:latin typeface="+mn-lt"/>
              </a:rPr>
              <a:t>Реализовать сервис мониторинга транспортных средств, который </a:t>
            </a:r>
            <a:br>
              <a:rPr lang="ru-RU" sz="2000" dirty="0">
                <a:solidFill>
                  <a:srgbClr val="003F82"/>
                </a:solidFill>
                <a:latin typeface="+mn-lt"/>
              </a:rPr>
            </a:br>
            <a:r>
              <a:rPr lang="ru-RU" sz="2000" dirty="0">
                <a:solidFill>
                  <a:srgbClr val="003F82"/>
                </a:solidFill>
                <a:latin typeface="+mn-lt"/>
              </a:rPr>
              <a:t>сможет работать в двух конфигурациях: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Вместо трекера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Android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Вместо трекера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от производителя системы с встроенной симкой, простой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Bluetooth-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трекер передающий данные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Android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приложению</a:t>
            </a:r>
          </a:p>
          <a:p>
            <a:endParaRPr lang="ru-RU" sz="1600" dirty="0">
              <a:solidFill>
                <a:srgbClr val="003F82"/>
              </a:solidFill>
              <a:latin typeface="+mn-lt"/>
            </a:endParaRPr>
          </a:p>
          <a:p>
            <a:r>
              <a:rPr lang="ru-RU" sz="2000" b="1" dirty="0">
                <a:solidFill>
                  <a:srgbClr val="003F82"/>
                </a:solidFill>
                <a:latin typeface="+mn-lt"/>
              </a:rPr>
              <a:t>Задачи работы</a:t>
            </a:r>
            <a:endParaRPr lang="en-US" sz="2000" dirty="0">
              <a:solidFill>
                <a:srgbClr val="003F82"/>
              </a:solidFill>
              <a:latin typeface="+mn-lt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Реализовать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Android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приложение с функционалом получения, записи данных от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Bluetooth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OBD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трекера и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отправке этих данных сервису обработки данных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Реализовать сервис обработки данных, который будет принимать и записывать данные от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 Android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приложения в БД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2000" dirty="0">
                <a:solidFill>
                  <a:srgbClr val="003F82"/>
                </a:solidFill>
                <a:latin typeface="+mn-lt"/>
              </a:rPr>
              <a:t>Реализовать 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Web-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приложение с функционалом близким к функционалу существующих сервисов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7</a:t>
            </a:fld>
            <a:endParaRPr lang="en-US" sz="1600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28455" y="634533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7532407" y="1258822"/>
            <a:ext cx="2014376" cy="2470954"/>
            <a:chOff x="7300913" y="2224490"/>
            <a:chExt cx="2014376" cy="2470954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6656" y="3299269"/>
              <a:ext cx="1396175" cy="1396175"/>
            </a:xfrm>
            <a:prstGeom prst="rect">
              <a:avLst/>
            </a:prstGeom>
          </p:spPr>
        </p:pic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0913" y="2224490"/>
              <a:ext cx="2014376" cy="1486302"/>
            </a:xfrm>
            <a:prstGeom prst="rect">
              <a:avLst/>
            </a:prstGeom>
          </p:spPr>
        </p:pic>
      </p:grpSp>
      <p:pic>
        <p:nvPicPr>
          <p:cNvPr id="2050" name="Picture 2" descr="Автосканер ELM327 OBD2 Bluetooth адаптер">
            <a:extLst>
              <a:ext uri="{FF2B5EF4-FFF2-40B4-BE49-F238E27FC236}">
                <a16:creationId xmlns:a16="http://schemas.microsoft.com/office/drawing/2014/main" id="{8EF2C895-9DA2-AA45-985C-6CF42EF60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39" y="3935959"/>
            <a:ext cx="1739861" cy="173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38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Архитектура решения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8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C0605-D1C7-8944-8D0C-1AF6F18E1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1273175"/>
            <a:ext cx="76962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40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3DE4AB-D515-0548-8021-D5ED07FD4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104" y="1315309"/>
            <a:ext cx="6209048" cy="5114066"/>
          </a:xfrm>
          <a:prstGeom prst="rect">
            <a:avLst/>
          </a:prstGeom>
        </p:spPr>
      </p:pic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Функциональность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9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bg1"/>
                </a:solidFill>
              </a:rPr>
              <a:t>Высшая школа экономики, Москва, 2021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238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7659</TotalTime>
  <Words>2362</Words>
  <Application>Microsoft Macintosh PowerPoint</Application>
  <PresentationFormat>On-screen Show (4:3)</PresentationFormat>
  <Paragraphs>238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Myriad Pro</vt:lpstr>
      <vt:lpstr>Office Theme</vt:lpstr>
      <vt:lpstr>Система мониторинга транспортных средств на базе мобильных устройств   Vehicle Monitoring System Based on Mobile Devices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vkremlev</dc:creator>
  <cp:lastModifiedBy>Microsoft Office User</cp:lastModifiedBy>
  <cp:revision>242</cp:revision>
  <dcterms:created xsi:type="dcterms:W3CDTF">2010-09-30T06:45:29Z</dcterms:created>
  <dcterms:modified xsi:type="dcterms:W3CDTF">2022-03-19T14:04:35Z</dcterms:modified>
</cp:coreProperties>
</file>